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5" r:id="rId4"/>
    <p:sldId id="266" r:id="rId5"/>
    <p:sldId id="261" r:id="rId6"/>
    <p:sldId id="260" r:id="rId7"/>
    <p:sldId id="288" r:id="rId8"/>
    <p:sldId id="263" r:id="rId9"/>
    <p:sldId id="282" r:id="rId10"/>
    <p:sldId id="273" r:id="rId11"/>
    <p:sldId id="283" r:id="rId12"/>
    <p:sldId id="284" r:id="rId13"/>
    <p:sldId id="285" r:id="rId14"/>
    <p:sldId id="265" r:id="rId15"/>
    <p:sldId id="287" r:id="rId16"/>
    <p:sldId id="276" r:id="rId17"/>
    <p:sldId id="289" r:id="rId18"/>
    <p:sldId id="267" r:id="rId19"/>
    <p:sldId id="279" r:id="rId20"/>
    <p:sldId id="277" r:id="rId21"/>
    <p:sldId id="280" r:id="rId22"/>
    <p:sldId id="281" r:id="rId23"/>
    <p:sldId id="268" r:id="rId24"/>
    <p:sldId id="278" r:id="rId25"/>
    <p:sldId id="27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A3A"/>
    <a:srgbClr val="676767"/>
    <a:srgbClr val="FAF0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1272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441D-C48A-EAEF-C81C-A8436A666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B90243-B3F6-EB2E-31F9-22051F8B8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049C5-0E4F-9E60-7B47-BBB40AE70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60D28-C6ED-1568-F8AF-3FFA86512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7B145-53CC-3B1D-015F-B17A59CC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96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3AA11-65D8-ADB6-8A49-C20D82A8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48F60C-B9BC-E6AD-B22B-EC6198CDF2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7FCFC-DC56-E823-8D98-00A7E7FA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49225-10F7-DE8B-5506-69149BB8B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8D5F7-EE72-95F9-E215-2760F715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320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CE90A7-10A5-EB91-C4A4-E9710B5B70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F12AB-D2FD-BF8F-78B9-D73C25074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604CE-3906-0838-B1C1-D5D3F5B32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DD754-CAB9-A4E0-8283-D0CB956DA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1CAFC-0AC4-DE2E-2973-FA47D1F8F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059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8941-8402-9FA5-6CAA-6FBDAF792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C6C27-4CB8-F13D-040F-A734CF7D3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1461A-FBA5-164D-F4D8-EEFF7665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5F070-1C89-053C-F77D-8F749F069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8C556-DEDF-1889-A606-5B4AED56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51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82CE-CE86-501D-D574-EAD49A14C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2754-4D74-3776-BD68-41D984B3F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5F6EC-49F9-4525-C22A-15DE545F8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E6EBF-C6DF-14B3-2F27-56BD51A9D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E9B6B-1B7E-5C71-AB60-E65FF6437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004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19B18-F254-EE52-9926-04C2F393A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8B536-B9A1-852F-350E-22A590687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F50BC-551E-40EA-83F4-5543F996A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4A376-9215-F411-5C25-7769A9868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36E61-1D23-33AD-5399-91F8B16C9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3E90AB-BA98-5EF4-1D6D-0765E4CC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6255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F011-D64D-090C-079F-89425C852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E502D-4955-FDA4-3A6D-DF8A78384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C7B6FF-3C06-3FE1-A4E2-919C5FD1F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C83819-8EA2-7FCC-A3B2-6167CC6EE3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79F454-E36C-9D63-FF02-109B27525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EBB636-3CFC-80A3-B778-D327ECCBD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3A3C15-8C7D-CDE8-BB53-C18E078A5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19C6D5-A43B-3F7D-2C39-5AC71192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4832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B1E6-B11B-73B5-44BD-A1B55449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EEE820-462E-3882-2FB8-BD8C66B6D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661C54-F33D-8002-442C-77B0A828F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B2F52C-7267-5988-077E-F89EAD29C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39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5254D5-4248-E9AB-B909-7EE411388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C93759-FC42-D9A9-6AEF-E3F23A104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667ED-3667-39A4-5734-9BE60A39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30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73BE0-EA29-5C38-A587-FA74AB2EE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D9BFD-494B-F83B-287A-A94D65E05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EEF074-F04E-8282-8AEC-189DF0F52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1BFE1-AE60-6DFC-2433-A8F3D071F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DEE8E-8218-6F94-2BF2-7A17766E4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ED638-11FD-AA1B-1BC4-FE1620DE0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83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4308D-FDF1-1E2D-63E2-E4E71B112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5146BF-5314-23ED-5D37-98EB4F4AF0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B35A6-08E9-62E2-FC17-0528F61269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9ABBC-6369-E192-9B29-CAD2DA93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6A36D-7668-2AA5-EA45-0059BE8E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7D1F9-75B6-4D84-0A59-34F94D74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06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A687E-E14D-5B06-488A-4DAC54045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F2B3DC-1FFC-7596-6D00-12C5081D9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1B98D-A2B3-C56E-D0EB-5EF295B236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AF6E5-AEA1-0818-5E83-CC0E17BBC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38594-1EB3-2176-4D4B-E66BE62EF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67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mcpservers.org/servers/modelcontextprotocol/fetch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ladkol/crm-data-agent/blob/main/src/agents/data_agent/prompts/crm_business_analyst.py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82188-6D11-9393-FF28-09CC4D2EA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AI Agents in the Data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6217B-6C60-689B-D97F-62DAE026B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Craig West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https://craig-west.netlify.app/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https://evaluating-ai-agents.com/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Talk Slides and Repo: 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https://github.com/Python-Test-Engineer/earl2025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3A3A3A"/>
                </a:solidFill>
              </a:rPr>
              <a:t>This also contains links to a video of the BrighonPy talk/workshop on 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3A3A3A"/>
                </a:solidFill>
              </a:rPr>
              <a:t>‘AI as API’ </a:t>
            </a:r>
            <a:r>
              <a:rPr lang="en-GB" sz="1800" dirty="0">
                <a:solidFill>
                  <a:srgbClr val="3A3A3A"/>
                </a:solidFill>
              </a:rPr>
              <a:t>and the repo for the PyData Southampton Meetup </a:t>
            </a:r>
            <a:r>
              <a:rPr lang="en-GB" sz="1800" b="1" dirty="0">
                <a:solidFill>
                  <a:srgbClr val="3A3A3A"/>
                </a:solidFill>
              </a:rPr>
              <a:t>‘AI Agents in 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3A3A3A"/>
                </a:solidFill>
              </a:rPr>
              <a:t>The Data Pipeline’ </a:t>
            </a:r>
            <a:r>
              <a:rPr lang="en-GB" sz="1800" dirty="0">
                <a:solidFill>
                  <a:srgbClr val="3A3A3A"/>
                </a:solidFill>
              </a:rPr>
              <a:t>as well as additional resources.</a:t>
            </a:r>
          </a:p>
          <a:p>
            <a:endParaRPr lang="en-GB" dirty="0"/>
          </a:p>
        </p:txBody>
      </p:sp>
      <p:pic>
        <p:nvPicPr>
          <p:cNvPr id="5" name="Picture 4" descr="A person in a vest&#10;&#10;AI-generated content may be incorrect.">
            <a:extLst>
              <a:ext uri="{FF2B5EF4-FFF2-40B4-BE49-F238E27FC236}">
                <a16:creationId xmlns:a16="http://schemas.microsoft.com/office/drawing/2014/main" id="{C5699462-BEF0-2C2F-B977-80AD8BEDB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523" y="1413031"/>
            <a:ext cx="2309351" cy="2007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A413D5-91FF-176F-D188-6D08F0B88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92496" y="3677264"/>
            <a:ext cx="2642419" cy="264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32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ABF0B7-F482-2446-C127-C90E4C449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3DC5-BF67-7FA4-0059-A3065D06F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Raw code implementation of an Agent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0FB64-851F-A3BD-15E6-081CA2032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1599593"/>
            <a:ext cx="10515600" cy="435133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C3E06EB-B068-8B1E-DAD0-22AA8B73F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314" y="1516027"/>
            <a:ext cx="10169976" cy="25544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D56192-ABBE-2091-88D5-4A8E317C0F2D}"/>
              </a:ext>
            </a:extLst>
          </p:cNvPr>
          <p:cNvSpPr txBox="1"/>
          <p:nvPr/>
        </p:nvSpPr>
        <p:spPr>
          <a:xfrm>
            <a:off x="919314" y="4530903"/>
            <a:ext cx="101699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Let’s look at </a:t>
            </a:r>
            <a:r>
              <a:rPr lang="en-GB" sz="3200" dirty="0">
                <a:latin typeface="Consolas" panose="020B0609020204030204" pitchFamily="49" charset="0"/>
              </a:rPr>
              <a:t>01_raw_post_request.py </a:t>
            </a:r>
            <a:r>
              <a:rPr lang="en-GB" sz="3200" dirty="0"/>
              <a:t>in the repo…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626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651D2A-02B5-5CCA-C9C5-B941C73F4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B1661-39EF-3100-35DE-A22E3B187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Prompts and Context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939117-0E78-393C-CF46-ABB7F6331B86}"/>
              </a:ext>
            </a:extLst>
          </p:cNvPr>
          <p:cNvSpPr txBox="1"/>
          <p:nvPr/>
        </p:nvSpPr>
        <p:spPr>
          <a:xfrm>
            <a:off x="919314" y="1921267"/>
            <a:ext cx="99610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“Tell me about Data Analytics in 100 words</a:t>
            </a:r>
            <a:r>
              <a:rPr lang="en-GB" sz="3200" dirty="0">
                <a:solidFill>
                  <a:srgbClr val="3A3A3A"/>
                </a:solidFill>
              </a:rPr>
              <a:t>…” will give a pretrained response…</a:t>
            </a:r>
          </a:p>
          <a:p>
            <a:endParaRPr lang="en-GB" sz="3200" dirty="0"/>
          </a:p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 Tell me about Data Analytics and how it can help me with our sales analysis for the last quarter…” </a:t>
            </a:r>
            <a:r>
              <a:rPr lang="en-GB" sz="3200" dirty="0"/>
              <a:t>will give us a response of:  </a:t>
            </a:r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“I need more info…” as it has not been trained on our data.”</a:t>
            </a:r>
          </a:p>
        </p:txBody>
      </p:sp>
    </p:spTree>
    <p:extLst>
      <p:ext uri="{BB962C8B-B14F-4D97-AF65-F5344CB8AC3E}">
        <p14:creationId xmlns:p14="http://schemas.microsoft.com/office/powerpoint/2010/main" val="509993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EE9F1D-F9B0-DA1A-78CD-C33DF147D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BFE2A-3DB5-5136-73B2-E1137CA0F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Supplying more Context (info)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ED288D-569F-D60C-8A43-685A113030E3}"/>
              </a:ext>
            </a:extLst>
          </p:cNvPr>
          <p:cNvSpPr txBox="1"/>
          <p:nvPr/>
        </p:nvSpPr>
        <p:spPr>
          <a:xfrm>
            <a:off x="919314" y="1438381"/>
            <a:ext cx="99610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“Tell me about Data Analytics and </a:t>
            </a:r>
            <a:r>
              <a:rPr lang="en-GB" sz="3200" i="1" dirty="0">
                <a:solidFill>
                  <a:schemeClr val="accent5">
                    <a:lumMod val="75000"/>
                  </a:schemeClr>
                </a:solidFill>
              </a:rPr>
              <a:t>here is some data from our company</a:t>
            </a:r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, please analyse…”</a:t>
            </a:r>
          </a:p>
          <a:p>
            <a:endParaRPr lang="en-GB" sz="3200" dirty="0"/>
          </a:p>
          <a:p>
            <a:r>
              <a:rPr lang="en-GB" sz="3200" dirty="0"/>
              <a:t>This is context engineering where we supply appropriate context for the Agent. </a:t>
            </a:r>
          </a:p>
          <a:p>
            <a:endParaRPr lang="en-GB" sz="3200" dirty="0"/>
          </a:p>
          <a:p>
            <a:r>
              <a:rPr lang="en-GB" sz="3200" dirty="0"/>
              <a:t>RAG is Retrieval Augmented Generation and is RETRIEVING extra content from a range of sources for the prompt – not just Vector Databases.</a:t>
            </a:r>
          </a:p>
        </p:txBody>
      </p:sp>
    </p:spTree>
    <p:extLst>
      <p:ext uri="{BB962C8B-B14F-4D97-AF65-F5344CB8AC3E}">
        <p14:creationId xmlns:p14="http://schemas.microsoft.com/office/powerpoint/2010/main" val="2155851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0AF258-6642-08C5-D4DA-FA5BA3DEB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83726-1E1A-3007-AD79-64578B8B1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Tool/Function calling</a:t>
            </a:r>
            <a:r>
              <a:rPr lang="en-GB">
                <a:solidFill>
                  <a:srgbClr val="676767"/>
                </a:solidFill>
              </a:rPr>
              <a:t>? 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81BDFC-E84D-DF43-6FE4-0563152F41EC}"/>
              </a:ext>
            </a:extLst>
          </p:cNvPr>
          <p:cNvSpPr txBox="1"/>
          <p:nvPr/>
        </p:nvSpPr>
        <p:spPr>
          <a:xfrm>
            <a:off x="919314" y="1320818"/>
            <a:ext cx="9961019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/>
          </a:p>
          <a:p>
            <a:r>
              <a:rPr lang="en-GB" sz="3200" dirty="0">
                <a:solidFill>
                  <a:srgbClr val="7030A0"/>
                </a:solidFill>
              </a:rPr>
              <a:t>“Tell me about Data Analytics and here is some data…</a:t>
            </a:r>
          </a:p>
          <a:p>
            <a:endParaRPr lang="en-GB" sz="1200" dirty="0">
              <a:solidFill>
                <a:srgbClr val="7030A0"/>
              </a:solidFill>
            </a:endParaRPr>
          </a:p>
          <a:p>
            <a:r>
              <a:rPr lang="en-GB" sz="3200" dirty="0">
                <a:solidFill>
                  <a:srgbClr val="7030A0"/>
                </a:solidFill>
              </a:rPr>
              <a:t>Also compare our share price with {company X}…”</a:t>
            </a:r>
          </a:p>
          <a:p>
            <a:endParaRPr lang="en-GB" sz="1100" dirty="0"/>
          </a:p>
          <a:p>
            <a:r>
              <a:rPr lang="en-GB" sz="3200" dirty="0"/>
              <a:t>We don’t know this information at time of request as it will vary with each query.</a:t>
            </a:r>
          </a:p>
          <a:p>
            <a:endParaRPr lang="en-GB" sz="1200" dirty="0"/>
          </a:p>
          <a:p>
            <a:r>
              <a:rPr lang="en-GB" sz="3200" dirty="0"/>
              <a:t>We need a tool/function the Agent can use to get the share price… </a:t>
            </a:r>
            <a:r>
              <a:rPr lang="en-GB" sz="3200" b="1" dirty="0"/>
              <a:t>“tool/function calling”</a:t>
            </a:r>
          </a:p>
          <a:p>
            <a:endParaRPr lang="en-GB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992F7E-D232-E7FC-2BFF-DF740EBA7039}"/>
              </a:ext>
            </a:extLst>
          </p:cNvPr>
          <p:cNvSpPr txBox="1"/>
          <p:nvPr/>
        </p:nvSpPr>
        <p:spPr>
          <a:xfrm>
            <a:off x="919314" y="1223639"/>
            <a:ext cx="99610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Tool/Function Calling – adding more context/info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711814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1A3AD7-012D-83EA-2CB2-072646D14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49D9-BE82-BB4F-0187-B6AD05A11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676767"/>
                </a:solidFill>
              </a:rPr>
              <a:t>What is Tool/Function calling?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61442-8ED6-7227-DC19-D4B84CE7F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our INSTRUCTIONS we can add:</a:t>
            </a:r>
            <a:endParaRPr lang="en-GB" sz="1200" dirty="0"/>
          </a:p>
          <a:p>
            <a:r>
              <a:rPr lang="en-GB" dirty="0"/>
              <a:t>Here are some useful tools/functions that may be of help at run time. </a:t>
            </a:r>
          </a:p>
          <a:p>
            <a:r>
              <a:rPr lang="en-GB" dirty="0"/>
              <a:t>Let me know which you want to run and with what arguments.</a:t>
            </a:r>
          </a:p>
          <a:p>
            <a:r>
              <a:rPr lang="en-GB" dirty="0"/>
              <a:t>I will run them on my machine and then send this extra CONTEXT back to you (reflection – see image)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03.1_prompt.md </a:t>
            </a:r>
            <a:r>
              <a:rPr lang="en-GB" dirty="0"/>
              <a:t>has the prompt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03.2_demo_tool_calling.py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 descr="A diagram of a reflection process&#10;&#10;AI-generated content may be incorrect.">
            <a:extLst>
              <a:ext uri="{FF2B5EF4-FFF2-40B4-BE49-F238E27FC236}">
                <a16:creationId xmlns:a16="http://schemas.microsoft.com/office/drawing/2014/main" id="{C9B272DD-453C-DCB6-C6E6-F276D7BBC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729" y="3769799"/>
            <a:ext cx="4385353" cy="246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74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D8DA7F-B1D8-D9A8-D01C-792B79326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8CA-586F-74A1-8AC1-C7EAB2F2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Reflection Pattern - looping</a:t>
            </a:r>
          </a:p>
        </p:txBody>
      </p:sp>
      <p:pic>
        <p:nvPicPr>
          <p:cNvPr id="6" name="Picture 5" descr="A diagram of a reflection process&#10;&#10;AI-generated content may be incorrect.">
            <a:extLst>
              <a:ext uri="{FF2B5EF4-FFF2-40B4-BE49-F238E27FC236}">
                <a16:creationId xmlns:a16="http://schemas.microsoft.com/office/drawing/2014/main" id="{21DC5963-DA47-441B-EF1E-4528AC981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542" y="1155517"/>
            <a:ext cx="9799144" cy="55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37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7372A0-C6B5-A8B9-B155-73E894AB4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E7C49-E989-DCE9-C58C-D01FC91F9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Tool/Function calling?</a:t>
            </a:r>
          </a:p>
        </p:txBody>
      </p:sp>
      <p:pic>
        <p:nvPicPr>
          <p:cNvPr id="5" name="Content Placeholder 4" descr="A diagram of a tool&#10;&#10;AI-generated content may be incorrect.">
            <a:extLst>
              <a:ext uri="{FF2B5EF4-FFF2-40B4-BE49-F238E27FC236}">
                <a16:creationId xmlns:a16="http://schemas.microsoft.com/office/drawing/2014/main" id="{C4644611-2EC0-EC80-0CD0-9F952C935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402" y="1234853"/>
            <a:ext cx="9420256" cy="5276339"/>
          </a:xfrm>
          <a:solidFill>
            <a:srgbClr val="FAF0E6"/>
          </a:solidFill>
        </p:spPr>
      </p:pic>
    </p:spTree>
    <p:extLst>
      <p:ext uri="{BB962C8B-B14F-4D97-AF65-F5344CB8AC3E}">
        <p14:creationId xmlns:p14="http://schemas.microsoft.com/office/powerpoint/2010/main" val="277511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DD4CA3-416B-C283-625F-3094FCF7B5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9787B-41EB-74C8-0FA3-73B990413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Another example of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50581-7FC6-B33E-36A1-393EB16F2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ask Agent to write some code for us, then another to critique it and then a final one to combine the two.</a:t>
            </a:r>
          </a:p>
          <a:p>
            <a:endParaRPr lang="en-GB" sz="1100" dirty="0"/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</a:rPr>
              <a:t>“Generate a Python implementation of imputing missing values in a Pandas DataFrame with the mean of the column.</a:t>
            </a: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</a:rPr>
              <a:t>Ensure there are plenty of comments explaining the code.”</a:t>
            </a:r>
          </a:p>
          <a:p>
            <a:pPr marL="0" indent="0">
              <a:buNone/>
            </a:pPr>
            <a:endParaRPr lang="en-GB" sz="1400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04_demo_reflection.ipynb -&gt; three files: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04.1_code.md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04.2_critique.md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04.3_final.md</a:t>
            </a:r>
          </a:p>
          <a:p>
            <a:pPr marL="0" indent="0">
              <a:buNone/>
            </a:pPr>
            <a:endParaRPr lang="en-GB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4458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6583BB-A0FB-CF49-992D-EACA12E9D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3D57F-D071-1261-777E-70463D0AF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Model Context Protocol (MCP)?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5599F-F9E0-56D0-48D6-18BF3922D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have seen how we can write tools for the Agent to discover and call as needed.</a:t>
            </a:r>
          </a:p>
          <a:p>
            <a:pPr marL="0" indent="0">
              <a:buNone/>
            </a:pPr>
            <a:r>
              <a:rPr lang="en-GB" dirty="0"/>
              <a:t>What about tools others have created?</a:t>
            </a:r>
          </a:p>
          <a:p>
            <a:pPr marL="0" indent="0">
              <a:buNone/>
            </a:pPr>
            <a:r>
              <a:rPr lang="en-GB" dirty="0"/>
              <a:t>How can an Agent discover what tools are available, how to use them with what ever arguments are needed and how to execute them?</a:t>
            </a:r>
          </a:p>
          <a:p>
            <a:pPr marL="0" indent="0">
              <a:buNone/>
            </a:pPr>
            <a:r>
              <a:rPr lang="en-GB" dirty="0"/>
              <a:t>This is Model Context Protocol.</a:t>
            </a:r>
          </a:p>
          <a:p>
            <a:pPr marL="0" indent="0">
              <a:buNone/>
            </a:pPr>
            <a:r>
              <a:rPr lang="en-GB" dirty="0"/>
              <a:t>In essence, an Agent can find a list of tools we have given it, with these tools able to inform Agent how to use them.</a:t>
            </a:r>
          </a:p>
          <a:p>
            <a:pPr marL="0" indent="0">
              <a:buNone/>
            </a:pPr>
            <a:r>
              <a:rPr lang="en-GB" dirty="0"/>
              <a:t>The Agent runs the </a:t>
            </a:r>
            <a:r>
              <a:rPr lang="en-GB" dirty="0" err="1"/>
              <a:t>pipx</a:t>
            </a:r>
            <a:r>
              <a:rPr lang="en-GB" dirty="0"/>
              <a:t> to download and run them in a separate process.</a:t>
            </a:r>
          </a:p>
        </p:txBody>
      </p:sp>
    </p:spTree>
    <p:extLst>
      <p:ext uri="{BB962C8B-B14F-4D97-AF65-F5344CB8AC3E}">
        <p14:creationId xmlns:p14="http://schemas.microsoft.com/office/powerpoint/2010/main" val="2352600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6F8CBC-7BA2-7523-FFA8-80E5C3BF6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4CE1D-7D12-57D7-A5B7-3FE552865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Model Context Protocol (MCP)?</a:t>
            </a:r>
          </a:p>
        </p:txBody>
      </p:sp>
      <p:pic>
        <p:nvPicPr>
          <p:cNvPr id="5" name="Content Placeholder 4" descr="A screen shot of a computer&#10;&#10;AI-generated content may be incorrect.">
            <a:hlinkClick r:id="rId2"/>
            <a:extLst>
              <a:ext uri="{FF2B5EF4-FFF2-40B4-BE49-F238E27FC236}">
                <a16:creationId xmlns:a16="http://schemas.microsoft.com/office/drawing/2014/main" id="{2DE882C9-519D-BBB5-68FE-B5255690F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953" y="1250062"/>
            <a:ext cx="9416091" cy="4575217"/>
          </a:xfrm>
          <a:solidFill>
            <a:srgbClr val="FAF0E6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7020CA-A612-8D52-607E-CEECD3753A24}"/>
              </a:ext>
            </a:extLst>
          </p:cNvPr>
          <p:cNvSpPr txBox="1"/>
          <p:nvPr/>
        </p:nvSpPr>
        <p:spPr>
          <a:xfrm>
            <a:off x="1387952" y="5936143"/>
            <a:ext cx="94160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hlinkClick r:id="rId2"/>
              </a:rPr>
              <a:t>https://mcpservers.org/servers/modelcontextprotocol/fetch</a:t>
            </a:r>
            <a:endParaRPr lang="en-GB" sz="2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813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1BE0FD-ADCA-CCF5-0B57-5D8DF5605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156C-A5C9-AA8F-EEF2-77BEE7862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Desired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B9BD8-BC61-C573-3980-DB156FB91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To better understand the Agent Landscape, its terminology, basis and uses.</a:t>
            </a:r>
          </a:p>
          <a:p>
            <a:pPr marL="0" indent="0">
              <a:buNone/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To see the uses of </a:t>
            </a:r>
            <a:r>
              <a:rPr lang="en-GB" sz="3200" b="1" dirty="0">
                <a:solidFill>
                  <a:srgbClr val="3A3A3A"/>
                </a:solidFill>
              </a:rPr>
              <a:t>AI Agents in the Data Pipeline</a:t>
            </a:r>
            <a:r>
              <a:rPr lang="en-GB" sz="3200" dirty="0">
                <a:solidFill>
                  <a:srgbClr val="3A3A3A"/>
                </a:solidFill>
              </a:rPr>
              <a:t> and the likely future of Data Pipeline applications.</a:t>
            </a:r>
          </a:p>
          <a:p>
            <a:pPr marL="0" indent="0">
              <a:buNone/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This is a ‘fly by’ rather than ‘deep dive’. The repo has more detailed examples and links to help you go  further and deeper.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044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34FBD2-643E-E5A9-8BF2-FB3612599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34512-7B25-E453-E16C-FF65441E2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Agent2Agent Protocol (A2A)?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5311C-1016-A0EE-6E12-DD296E243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 complimentary protocol to allow one Agent to discover and understand what another Agent does.</a:t>
            </a:r>
          </a:p>
          <a:p>
            <a:pPr marL="0" indent="0">
              <a:buNone/>
            </a:pPr>
            <a:r>
              <a:rPr lang="en-GB" dirty="0"/>
              <a:t>It can then hand off work to the other Agent to get a desired response.</a:t>
            </a:r>
          </a:p>
          <a:p>
            <a:pPr marL="0" indent="0">
              <a:buNone/>
            </a:pPr>
            <a:r>
              <a:rPr lang="en-GB" dirty="0"/>
              <a:t>It might seem that tools, MCP, A2A are all similar!</a:t>
            </a:r>
          </a:p>
          <a:p>
            <a:pPr marL="0" indent="0">
              <a:buNone/>
            </a:pPr>
            <a:r>
              <a:rPr lang="en-GB" dirty="0"/>
              <a:t>At the end of the day Python is variables and code…all objects and essentially variations on functions.</a:t>
            </a:r>
          </a:p>
          <a:p>
            <a:pPr marL="0" indent="0">
              <a:buNone/>
            </a:pPr>
            <a:r>
              <a:rPr lang="en-GB" dirty="0"/>
              <a:t>Protocols, like HTTP for example, are implementations to enable communication between bits of code.</a:t>
            </a:r>
          </a:p>
          <a:p>
            <a:pPr marL="0" indent="0">
              <a:buNone/>
            </a:pPr>
            <a:r>
              <a:rPr lang="en-GB" i="1" dirty="0"/>
              <a:t>Next…an example from Google…</a:t>
            </a:r>
          </a:p>
        </p:txBody>
      </p:sp>
    </p:spTree>
    <p:extLst>
      <p:ext uri="{BB962C8B-B14F-4D97-AF65-F5344CB8AC3E}">
        <p14:creationId xmlns:p14="http://schemas.microsoft.com/office/powerpoint/2010/main" val="2253881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A440AF-DD92-7905-6BC8-EE77381BA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E1A2-83B2-14F0-BFEA-861422733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Google CRM Agent (1)</a:t>
            </a:r>
          </a:p>
        </p:txBody>
      </p:sp>
      <p:pic>
        <p:nvPicPr>
          <p:cNvPr id="5" name="Content Placeholder 4" descr="A diagram of a business&#10;&#10;AI-generated content may be incorrect.">
            <a:extLst>
              <a:ext uri="{FF2B5EF4-FFF2-40B4-BE49-F238E27FC236}">
                <a16:creationId xmlns:a16="http://schemas.microsoft.com/office/drawing/2014/main" id="{35C7062D-4D91-6909-2AFE-1BD94FA2B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32" y="1421289"/>
            <a:ext cx="10596563" cy="4870469"/>
          </a:xfrm>
          <a:solidFill>
            <a:srgbClr val="FAF0E6"/>
          </a:solidFill>
        </p:spPr>
      </p:pic>
    </p:spTree>
    <p:extLst>
      <p:ext uri="{BB962C8B-B14F-4D97-AF65-F5344CB8AC3E}">
        <p14:creationId xmlns:p14="http://schemas.microsoft.com/office/powerpoint/2010/main" val="32798712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0030CE-F294-86B3-6F10-3AB61987F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3853CA-F183-DF85-201B-ED2AB55C4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929" y="1969851"/>
            <a:ext cx="4972442" cy="41654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345D98-D59A-10E5-7C50-C924EE888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Google CRM Agent (2)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A58150-C7BB-C968-2A62-2A3812D74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1516027"/>
            <a:ext cx="10515600" cy="4351338"/>
          </a:xfrm>
        </p:spPr>
        <p:txBody>
          <a:bodyPr/>
          <a:lstStyle/>
          <a:p>
            <a:r>
              <a:rPr lang="en-GB" sz="1600" dirty="0">
                <a:hlinkClick r:id="rId3"/>
              </a:rPr>
              <a:t>https://github.com/vladkol/crm-data-agent/blob/main/src/agents/data_agent/prompts/crm_business_analyst.py</a:t>
            </a:r>
            <a:endParaRPr lang="en-GB" sz="1600" dirty="0"/>
          </a:p>
          <a:p>
            <a:r>
              <a:rPr lang="en-GB" dirty="0"/>
              <a:t>06_demo_prompt_google_crm.md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We can learn a lot about best</a:t>
            </a:r>
          </a:p>
          <a:p>
            <a:pPr marL="0" indent="0">
              <a:buNone/>
            </a:pPr>
            <a:r>
              <a:rPr lang="en-GB" dirty="0"/>
              <a:t>practices for Context Engineering by </a:t>
            </a:r>
          </a:p>
          <a:p>
            <a:pPr marL="0" indent="0">
              <a:buNone/>
            </a:pPr>
            <a:r>
              <a:rPr lang="en-GB" dirty="0"/>
              <a:t>looking at big tech repos.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14305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6C0DD9-54D0-8094-782E-FC61A05AF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9AD40-FA5F-10FF-8715-DCEC72D39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 complete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AB0A6-D1CF-DAFA-F9DD-82A1E0998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2584285"/>
            <a:ext cx="10596715" cy="2316488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Using Cline to create a complete pipeline…in practice </a:t>
            </a:r>
            <a:r>
              <a:rPr lang="en-GB" dirty="0" err="1"/>
              <a:t>devs</a:t>
            </a:r>
            <a:r>
              <a:rPr lang="en-GB" dirty="0"/>
              <a:t> do it bit by bit.</a:t>
            </a:r>
          </a:p>
          <a:p>
            <a:pPr marL="0" indent="0">
              <a:buNone/>
            </a:pPr>
            <a:r>
              <a:rPr lang="en-GB" dirty="0"/>
              <a:t>Let’s look at an example…</a:t>
            </a:r>
          </a:p>
        </p:txBody>
      </p:sp>
    </p:spTree>
    <p:extLst>
      <p:ext uri="{BB962C8B-B14F-4D97-AF65-F5344CB8AC3E}">
        <p14:creationId xmlns:p14="http://schemas.microsoft.com/office/powerpoint/2010/main" val="3901758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B79118-841B-F42B-B854-886D9D8F1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BE5E-7827-40D5-0232-6BCA156E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 complete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F56F5-9707-600C-AB09-0FA01DFE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507" y="1351387"/>
            <a:ext cx="10596715" cy="2717179"/>
          </a:xfrm>
          <a:solidFill>
            <a:srgbClr val="FAF0E6"/>
          </a:solidFill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11200" b="1" dirty="0"/>
              <a:t>CLAUDE</a:t>
            </a:r>
            <a:r>
              <a:rPr lang="en-GB" sz="9600" b="1" dirty="0"/>
              <a:t>: </a:t>
            </a:r>
          </a:p>
          <a:p>
            <a:pPr marL="0" indent="0">
              <a:buNone/>
            </a:pPr>
            <a:r>
              <a:rPr lang="en-GB" sz="7200" dirty="0"/>
              <a:t>create a simple sales csv with just 5 rows</a:t>
            </a:r>
          </a:p>
          <a:p>
            <a:pPr marL="0" indent="0">
              <a:buNone/>
            </a:pPr>
            <a:r>
              <a:rPr lang="en-GB" sz="7200" dirty="0" err="1"/>
              <a:t>sales_data</a:t>
            </a:r>
            <a:r>
              <a:rPr lang="en-GB" sz="7200" dirty="0"/>
              <a:t> = [</a:t>
            </a:r>
          </a:p>
          <a:p>
            <a:pPr marL="0" indent="0">
              <a:buNone/>
            </a:pPr>
            <a:r>
              <a:rPr lang="en-GB" sz="7200" dirty="0"/>
              <a:t>    ['Date', 'Product', 'Quantity', '</a:t>
            </a:r>
            <a:r>
              <a:rPr lang="en-GB" sz="7200" dirty="0" err="1"/>
              <a:t>Unit_Price</a:t>
            </a:r>
            <a:r>
              <a:rPr lang="en-GB" sz="7200" dirty="0"/>
              <a:t>', 'Total'],</a:t>
            </a:r>
          </a:p>
          <a:p>
            <a:pPr marL="0" indent="0">
              <a:buNone/>
            </a:pPr>
            <a:r>
              <a:rPr lang="en-GB" sz="7200" dirty="0"/>
              <a:t>    ['2024-01-15', 'Laptop', 2, 999.99, 1999.98],</a:t>
            </a:r>
          </a:p>
          <a:p>
            <a:pPr marL="0" indent="0">
              <a:buNone/>
            </a:pPr>
            <a:r>
              <a:rPr lang="en-GB" sz="7200" dirty="0"/>
              <a:t>    ['2024-01-16', 'Mouse', 5, 29.99, 149.95],</a:t>
            </a:r>
          </a:p>
          <a:p>
            <a:pPr marL="0" indent="0">
              <a:buNone/>
            </a:pPr>
            <a:r>
              <a:rPr lang="en-GB" sz="7200" dirty="0"/>
              <a:t>    ['2024-01-17', 'Keyboard', 3, 79.99, 239.97],</a:t>
            </a:r>
          </a:p>
          <a:p>
            <a:pPr marL="0" indent="0">
              <a:buNone/>
            </a:pPr>
            <a:r>
              <a:rPr lang="en-GB" sz="7200" dirty="0"/>
              <a:t>    ['2024-01-18', 'Monitor', 1, 299.99, 299.99],</a:t>
            </a:r>
          </a:p>
          <a:p>
            <a:pPr marL="0" indent="0">
              <a:buNone/>
            </a:pPr>
            <a:r>
              <a:rPr lang="en-GB" sz="7200" dirty="0"/>
              <a:t>    ['2024-01-19', 'Headphones', 4, 149.99, 599.96]</a:t>
            </a:r>
          </a:p>
          <a:p>
            <a:pPr marL="0" indent="0">
              <a:buNone/>
            </a:pPr>
            <a:r>
              <a:rPr lang="en-GB" dirty="0"/>
              <a:t>]</a:t>
            </a:r>
            <a:endParaRPr lang="en-GB" sz="4400" dirty="0"/>
          </a:p>
          <a:p>
            <a:pPr marL="0" indent="0">
              <a:buNone/>
            </a:pPr>
            <a:r>
              <a:rPr lang="en-GB" sz="11200" b="1" dirty="0"/>
              <a:t>CLINE:</a:t>
            </a:r>
          </a:p>
          <a:p>
            <a:pPr marL="0" indent="0">
              <a:buNone/>
            </a:pPr>
            <a:r>
              <a:rPr lang="en-GB" sz="8000" dirty="0"/>
              <a:t>“I have a CSV for some sales data. Make a simple ETL and data analysis programme for it to show plots and graphs.”</a:t>
            </a:r>
          </a:p>
          <a:p>
            <a:pPr marL="0" indent="0">
              <a:buNone/>
            </a:pPr>
            <a:r>
              <a:rPr lang="en-GB" sz="11200" b="1" dirty="0"/>
              <a:t>IN DEMO:  </a:t>
            </a:r>
            <a:r>
              <a:rPr lang="en-GB" sz="8000" dirty="0"/>
              <a:t>I will add…</a:t>
            </a:r>
          </a:p>
          <a:p>
            <a:pPr marL="0" indent="0">
              <a:buNone/>
            </a:pPr>
            <a:r>
              <a:rPr lang="en-GB" sz="8000" dirty="0"/>
              <a:t>[“There is already a folder called `</a:t>
            </a:r>
            <a:r>
              <a:rPr lang="en-GB" sz="8000" dirty="0" err="1"/>
              <a:t>sales_etl_analysis</a:t>
            </a:r>
            <a:r>
              <a:rPr lang="en-GB" sz="8000" dirty="0"/>
              <a:t>` - please ignore and start afresh”]</a:t>
            </a:r>
          </a:p>
        </p:txBody>
      </p:sp>
    </p:spTree>
    <p:extLst>
      <p:ext uri="{BB962C8B-B14F-4D97-AF65-F5344CB8AC3E}">
        <p14:creationId xmlns:p14="http://schemas.microsoft.com/office/powerpoint/2010/main" val="3282389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2C2438-6F39-1E74-B87F-C7E70AB4D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3777-B841-1FE9-B5E3-7E294CD7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FB872-4B2A-7D41-78EA-741C25866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r>
              <a:rPr lang="en-GB" dirty="0"/>
              <a:t>It has been 3 years since ChatGPT was released.</a:t>
            </a:r>
          </a:p>
          <a:p>
            <a:r>
              <a:rPr lang="en-GB" dirty="0"/>
              <a:t>The 6 months from arranging this talk to doing it is a very long time in AI with great changes in that time.</a:t>
            </a:r>
          </a:p>
          <a:p>
            <a:r>
              <a:rPr lang="en-GB" dirty="0"/>
              <a:t>The next 6 months/1 year/2 years?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Craig West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https://craig-west.netlify.app/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https://evaluating-ai-agents.com/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https://github.com/Python-Test-Engineer/earl2025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A3B412-5155-7A47-ABCA-B084173F6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17193" y="3215147"/>
            <a:ext cx="2642419" cy="264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6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223AA4-507E-D8B3-7DEB-D9083974A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CC66-10D3-E183-1C5E-7DBAE8756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Raw code implementation of an Agent</a:t>
            </a:r>
          </a:p>
        </p:txBody>
      </p:sp>
      <p:pic>
        <p:nvPicPr>
          <p:cNvPr id="5" name="Picture 4" descr="A black computer mouse on a white background&#10;&#10;AI-generated content may be incorrect.">
            <a:extLst>
              <a:ext uri="{FF2B5EF4-FFF2-40B4-BE49-F238E27FC236}">
                <a16:creationId xmlns:a16="http://schemas.microsoft.com/office/drawing/2014/main" id="{4C2BFCCB-3F23-3098-3C1E-2D76213CD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057775" y="1847529"/>
            <a:ext cx="2466975" cy="1847850"/>
          </a:xfrm>
          <a:prstGeom prst="rect">
            <a:avLst/>
          </a:prstGeom>
        </p:spPr>
      </p:pic>
      <p:pic>
        <p:nvPicPr>
          <p:cNvPr id="7" name="Picture 6" descr="A black computer mouse on a white background&#10;&#10;AI-generated content may be incorrect.">
            <a:extLst>
              <a:ext uri="{FF2B5EF4-FFF2-40B4-BE49-F238E27FC236}">
                <a16:creationId xmlns:a16="http://schemas.microsoft.com/office/drawing/2014/main" id="{BDAFD253-325D-AA4F-E8B1-F2175AD4E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32" y="1847530"/>
            <a:ext cx="2466975" cy="1847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5A72E3-B4A4-739E-FAF5-D9B5DFCEC120}"/>
              </a:ext>
            </a:extLst>
          </p:cNvPr>
          <p:cNvSpPr txBox="1"/>
          <p:nvPr/>
        </p:nvSpPr>
        <p:spPr>
          <a:xfrm>
            <a:off x="750014" y="4099388"/>
            <a:ext cx="11065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No more difficult than what we do currently – just 180 degrees different</a:t>
            </a:r>
          </a:p>
        </p:txBody>
      </p:sp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53323BF1-393A-213D-B6C3-D6FAA296990D}"/>
              </a:ext>
            </a:extLst>
          </p:cNvPr>
          <p:cNvSpPr/>
          <p:nvPr/>
        </p:nvSpPr>
        <p:spPr>
          <a:xfrm>
            <a:off x="4224046" y="1899809"/>
            <a:ext cx="3184989" cy="1743290"/>
          </a:xfrm>
          <a:prstGeom prst="curved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5AE486-5F44-81B6-3E5C-D762ABEA4AC2}"/>
              </a:ext>
            </a:extLst>
          </p:cNvPr>
          <p:cNvSpPr txBox="1"/>
          <p:nvPr/>
        </p:nvSpPr>
        <p:spPr>
          <a:xfrm>
            <a:off x="750014" y="5078897"/>
            <a:ext cx="11065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“It doesn’t get any easier – just different” - Anon </a:t>
            </a:r>
          </a:p>
        </p:txBody>
      </p:sp>
    </p:spTree>
    <p:extLst>
      <p:ext uri="{BB962C8B-B14F-4D97-AF65-F5344CB8AC3E}">
        <p14:creationId xmlns:p14="http://schemas.microsoft.com/office/powerpoint/2010/main" val="3122446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03791B-8DEA-52AA-EE90-B39E7103F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F80D4-47D2-5718-8DC0-05BF3D23C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Model costs</a:t>
            </a:r>
          </a:p>
        </p:txBody>
      </p:sp>
      <p:pic>
        <p:nvPicPr>
          <p:cNvPr id="4" name="Content Placeholder 3" descr="A graph with colored lines and numbers&#10;&#10;AI-generated content may be incorrect.">
            <a:extLst>
              <a:ext uri="{FF2B5EF4-FFF2-40B4-BE49-F238E27FC236}">
                <a16:creationId xmlns:a16="http://schemas.microsoft.com/office/drawing/2014/main" id="{C05A1683-F503-D79D-B919-D7BBD1D74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280" y="1314038"/>
            <a:ext cx="8717668" cy="510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05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D404B2-BE35-5A3B-426A-8BDDD656B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F5709-02C1-27DD-6DDD-01E0B8384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Agenda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2258F-F0A1-CB43-82E4-BA6F9A5F3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With code examples where appropriate: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AI Agents from scratch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Tool/Function calling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Agentic Patterns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Demos</a:t>
            </a:r>
          </a:p>
          <a:p>
            <a:pPr lvl="1">
              <a:lnSpc>
                <a:spcPts val="4400"/>
              </a:lnSpc>
            </a:pPr>
            <a:endParaRPr lang="en-GB" sz="3200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591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27D35A-679B-5D25-0499-0D916F1FC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B9B67-651D-2392-DB3C-75C209C3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Agenda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F41A9-B252-F37E-2C82-4F8D8F3C0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With code examples where appropriate: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Image Analysis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Agents that write code to carry out ETL, Data Analysis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MCP – Model Context Protocol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A2A – Agent to Agent protocol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Full demo using Cline in VSCode to create full app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2203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CAD92-64A2-9E64-259C-D0FEF3A00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69965-CBD5-3274-6734-01C0F3F1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676767"/>
                </a:solidFill>
              </a:rPr>
              <a:t>About me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ED4D5-40EE-1AD6-45EB-5319021B1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756" y="1306963"/>
            <a:ext cx="10596715" cy="5013125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close-up of a machine&#10;&#10;AI-generated content may be incorrect.">
            <a:extLst>
              <a:ext uri="{FF2B5EF4-FFF2-40B4-BE49-F238E27FC236}">
                <a16:creationId xmlns:a16="http://schemas.microsoft.com/office/drawing/2014/main" id="{F3C50833-41C6-6D1F-F30A-524D48933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846" y="132285"/>
            <a:ext cx="4098358" cy="3073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040783-80F7-1202-94D3-180CF2729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59182" y="3304497"/>
            <a:ext cx="2243490" cy="29913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CAABF9-7D6A-30DB-DFA8-35DA30991B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6708" y="1049967"/>
            <a:ext cx="5944339" cy="23671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D9A928-8A3F-EBB4-94C3-AF29818388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6311" y="3440898"/>
            <a:ext cx="4115191" cy="2742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2068A3-9DA4-4572-DE52-739BD2F636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3846" y="3304498"/>
            <a:ext cx="1888657" cy="30155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471F2-6442-2689-1749-634EA09A3A44}"/>
              </a:ext>
            </a:extLst>
          </p:cNvPr>
          <p:cNvSpPr txBox="1"/>
          <p:nvPr/>
        </p:nvSpPr>
        <p:spPr>
          <a:xfrm>
            <a:off x="1643866" y="3465982"/>
            <a:ext cx="4445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highlight>
                  <a:srgbClr val="FFFF00"/>
                </a:highlight>
              </a:rPr>
              <a:t> I live about 1 mile north…  </a:t>
            </a:r>
          </a:p>
        </p:txBody>
      </p:sp>
    </p:spTree>
    <p:extLst>
      <p:ext uri="{BB962C8B-B14F-4D97-AF65-F5344CB8AC3E}">
        <p14:creationId xmlns:p14="http://schemas.microsoft.com/office/powerpoint/2010/main" val="1549258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47564E-77B5-A1B3-4D8A-5BB5653DB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45CE4-27DE-F4A8-F6E6-AB0BFE9E0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an AI Agent?</a:t>
            </a:r>
          </a:p>
        </p:txBody>
      </p:sp>
      <p:pic>
        <p:nvPicPr>
          <p:cNvPr id="5" name="Content Placeholder 4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C5945021-DA27-E6E7-4078-598B7B83A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" y="3621288"/>
            <a:ext cx="7819867" cy="2002649"/>
          </a:xfrm>
          <a:solidFill>
            <a:srgbClr val="FAF0E6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0FE6C9-06DD-BD42-AAA1-C250315A7DD0}"/>
              </a:ext>
            </a:extLst>
          </p:cNvPr>
          <p:cNvSpPr txBox="1"/>
          <p:nvPr/>
        </p:nvSpPr>
        <p:spPr>
          <a:xfrm>
            <a:off x="1006866" y="2782669"/>
            <a:ext cx="6185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Anthropic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574A54-4BBE-E586-ECF8-9E088A1BAD42}"/>
              </a:ext>
            </a:extLst>
          </p:cNvPr>
          <p:cNvSpPr txBox="1"/>
          <p:nvPr/>
        </p:nvSpPr>
        <p:spPr>
          <a:xfrm>
            <a:off x="1006866" y="1923040"/>
            <a:ext cx="10428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Many definitions but people opt for ‘Agentic Apps’</a:t>
            </a:r>
          </a:p>
        </p:txBody>
      </p:sp>
    </p:spTree>
    <p:extLst>
      <p:ext uri="{BB962C8B-B14F-4D97-AF65-F5344CB8AC3E}">
        <p14:creationId xmlns:p14="http://schemas.microsoft.com/office/powerpoint/2010/main" val="3202180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29EC48-3CA3-2F82-140E-A68CF605C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1C23-0F5B-6002-821F-7DF71C363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Using email as an aid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6402C1-B29A-A4FD-F444-AF3C8F2B09D3}"/>
              </a:ext>
            </a:extLst>
          </p:cNvPr>
          <p:cNvSpPr txBox="1"/>
          <p:nvPr/>
        </p:nvSpPr>
        <p:spPr>
          <a:xfrm>
            <a:off x="919314" y="1921267"/>
            <a:ext cx="99610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Let’s use the example of an email. We use HTTP POST to send the message to a SINGLE endpoint</a:t>
            </a:r>
          </a:p>
          <a:p>
            <a:endParaRPr lang="en-GB" sz="3200" dirty="0"/>
          </a:p>
          <a:p>
            <a:r>
              <a:rPr lang="en-GB" sz="3200" dirty="0"/>
              <a:t>Payload of instructions and context (info) that we send for the end user to process for us and return a response.</a:t>
            </a:r>
          </a:p>
          <a:p>
            <a:endParaRPr lang="en-GB" sz="3200" dirty="0"/>
          </a:p>
          <a:p>
            <a:r>
              <a:rPr lang="en-GB" sz="3200" dirty="0"/>
              <a:t>An LLM call in an Agent is similar…</a:t>
            </a:r>
          </a:p>
        </p:txBody>
      </p:sp>
    </p:spTree>
    <p:extLst>
      <p:ext uri="{BB962C8B-B14F-4D97-AF65-F5344CB8AC3E}">
        <p14:creationId xmlns:p14="http://schemas.microsoft.com/office/powerpoint/2010/main" val="1250786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1278</Words>
  <Application>Microsoft Office PowerPoint</Application>
  <PresentationFormat>Widescreen</PresentationFormat>
  <Paragraphs>145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Consolas</vt:lpstr>
      <vt:lpstr>Office Theme</vt:lpstr>
      <vt:lpstr>AI Agents in the Data Pipeline</vt:lpstr>
      <vt:lpstr>Desired Outcomes</vt:lpstr>
      <vt:lpstr>Raw code implementation of an Agent</vt:lpstr>
      <vt:lpstr>Model costs</vt:lpstr>
      <vt:lpstr>Agenda (1)</vt:lpstr>
      <vt:lpstr>Agenda (2)</vt:lpstr>
      <vt:lpstr>About me</vt:lpstr>
      <vt:lpstr>What is an AI Agent?</vt:lpstr>
      <vt:lpstr>Using email as an aid</vt:lpstr>
      <vt:lpstr>Raw code implementation of an Agent</vt:lpstr>
      <vt:lpstr>Prompts and Context</vt:lpstr>
      <vt:lpstr>Supplying more Context (info)</vt:lpstr>
      <vt:lpstr>What is Tool/Function calling? </vt:lpstr>
      <vt:lpstr>What is Tool/Function calling?</vt:lpstr>
      <vt:lpstr>Reflection Pattern - looping</vt:lpstr>
      <vt:lpstr>What is Tool/Function calling?</vt:lpstr>
      <vt:lpstr>Another example of reflection</vt:lpstr>
      <vt:lpstr>What is the Model Context Protocol (MCP)?</vt:lpstr>
      <vt:lpstr>What is the Model Context Protocol (MCP)?</vt:lpstr>
      <vt:lpstr>What is the Agent2Agent Protocol (A2A)?</vt:lpstr>
      <vt:lpstr>Google CRM Agent (1)</vt:lpstr>
      <vt:lpstr>Google CRM Agent (2)</vt:lpstr>
      <vt:lpstr>A complete demo (1)</vt:lpstr>
      <vt:lpstr>A complete demo (2)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Craig West</dc:creator>
  <cp:lastModifiedBy>Craig West</cp:lastModifiedBy>
  <cp:revision>86</cp:revision>
  <dcterms:created xsi:type="dcterms:W3CDTF">2025-08-05T17:00:53Z</dcterms:created>
  <dcterms:modified xsi:type="dcterms:W3CDTF">2025-09-10T13:45:37Z</dcterms:modified>
</cp:coreProperties>
</file>

<file path=docProps/thumbnail.jpeg>
</file>